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9" r:id="rId4"/>
    <p:sldId id="278" r:id="rId5"/>
    <p:sldId id="293" r:id="rId6"/>
    <p:sldId id="288" r:id="rId7"/>
    <p:sldId id="277" r:id="rId8"/>
    <p:sldId id="280" r:id="rId9"/>
    <p:sldId id="284" r:id="rId10"/>
    <p:sldId id="283" r:id="rId11"/>
    <p:sldId id="298" r:id="rId12"/>
    <p:sldId id="299" r:id="rId13"/>
    <p:sldId id="282" r:id="rId14"/>
    <p:sldId id="285" r:id="rId15"/>
    <p:sldId id="286" r:id="rId16"/>
    <p:sldId id="287" r:id="rId17"/>
    <p:sldId id="297" r:id="rId18"/>
    <p:sldId id="294" r:id="rId19"/>
    <p:sldId id="296" r:id="rId20"/>
    <p:sldId id="290" r:id="rId21"/>
    <p:sldId id="289" r:id="rId22"/>
    <p:sldId id="291" r:id="rId23"/>
    <p:sldId id="292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CCE33-B288-439B-9DA4-EF8822D7C2AF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BEA0-977E-4E05-B64A-6765DDF3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Тема инновационной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b="1" i="1" dirty="0" smtClean="0"/>
              <a:t>«Внедрение  технологии проблемного обучения на уроках физики как средства самоопределения и самореализации  учащихся» </a:t>
            </a:r>
            <a:endParaRPr lang="en-US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                   ГУО  «Лицей №1 г. Лиды»</a:t>
            </a:r>
          </a:p>
          <a:p>
            <a:pPr algn="r">
              <a:buNone/>
            </a:pPr>
            <a:r>
              <a:rPr lang="ru-RU" b="1" i="1" dirty="0" smtClean="0"/>
              <a:t>учитель физики  </a:t>
            </a:r>
            <a:r>
              <a:rPr lang="ru-RU" b="1" i="1" dirty="0" err="1" smtClean="0"/>
              <a:t>Шеклеева</a:t>
            </a:r>
            <a:r>
              <a:rPr lang="ru-RU" b="1" i="1" dirty="0" smtClean="0"/>
              <a:t> Л.Н.</a:t>
            </a:r>
            <a:endParaRPr lang="en-US" b="1" i="1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2000264" cy="2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11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Способы постановки и решения учебных проблем.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На этапе изучения новой темы – это проблемное изложение материала, т.е. словесная формулировка проблемы или ряда проблем (даже тема урока формулируется в форме вопроса), которые ставит и решает учитель. </a:t>
            </a:r>
          </a:p>
          <a:p>
            <a:r>
              <a:rPr lang="ru-RU" b="1" dirty="0" smtClean="0"/>
              <a:t>На этапе закрепления изученной  темы разрешение проблемы организуется с помощью системы вопросов,</a:t>
            </a:r>
          </a:p>
          <a:p>
            <a:r>
              <a:rPr lang="ru-RU" b="1" dirty="0" smtClean="0"/>
              <a:t>Широко используются  задачи-проблемы на уроках  решения задач, когда  происходит закрепление и систематизация знаний, после достаточно хорошего усвоения материала.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Задания </a:t>
            </a:r>
            <a:r>
              <a:rPr lang="ru-RU" b="1" i="1" dirty="0" smtClean="0"/>
              <a:t>на применение основных логических операций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286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/>
              <a:t>Задания    на сравнение и систематизацию материала </a:t>
            </a:r>
            <a:r>
              <a:rPr lang="ru-RU" sz="2800" b="1" i="1" dirty="0" smtClean="0"/>
              <a:t>(</a:t>
            </a:r>
            <a:r>
              <a:rPr lang="ru-RU" sz="2800" b="1" i="1" dirty="0" smtClean="0"/>
              <a:t>развивают </a:t>
            </a:r>
            <a:r>
              <a:rPr lang="ru-RU" sz="2800" b="1" i="1" dirty="0" smtClean="0"/>
              <a:t>память, наблюдательность и </a:t>
            </a:r>
            <a:r>
              <a:rPr lang="ru-RU" sz="2800" b="1" i="1" dirty="0" smtClean="0"/>
              <a:t>внимание</a:t>
            </a:r>
            <a:r>
              <a:rPr lang="ru-RU" sz="2800" b="1" i="1" dirty="0" smtClean="0"/>
              <a:t>)</a:t>
            </a:r>
          </a:p>
          <a:p>
            <a:r>
              <a:rPr lang="ru-RU" sz="2800" b="1" dirty="0" smtClean="0"/>
              <a:t>задачи, в которых в решении заранее заложена </a:t>
            </a:r>
            <a:r>
              <a:rPr lang="ru-RU" sz="2800" b="1" dirty="0" smtClean="0"/>
              <a:t>ошибка   </a:t>
            </a:r>
            <a:r>
              <a:rPr lang="ru-RU" sz="2800" b="1" i="1" dirty="0" smtClean="0"/>
              <a:t>(</a:t>
            </a:r>
            <a:r>
              <a:rPr lang="ru-RU" sz="2800" b="1" i="1" dirty="0" smtClean="0"/>
              <a:t>развивают </a:t>
            </a:r>
            <a:r>
              <a:rPr lang="ru-RU" sz="2800" b="1" i="1" dirty="0" smtClean="0"/>
              <a:t>аналитические способности, </a:t>
            </a:r>
            <a:r>
              <a:rPr lang="ru-RU" sz="2800" b="1" i="1" dirty="0" smtClean="0"/>
              <a:t>наблюдательность и внимание</a:t>
            </a:r>
            <a:r>
              <a:rPr lang="ru-RU" sz="2800" b="1" i="1" dirty="0" smtClean="0"/>
              <a:t>)</a:t>
            </a:r>
          </a:p>
          <a:p>
            <a:r>
              <a:rPr lang="ru-RU" sz="2800" b="1" dirty="0" smtClean="0"/>
              <a:t>задания «с поиском предметов (понятий</a:t>
            </a:r>
            <a:r>
              <a:rPr lang="ru-RU" sz="2800" b="1" dirty="0" smtClean="0"/>
              <a:t>)»</a:t>
            </a:r>
            <a:r>
              <a:rPr lang="ru-RU" sz="2800" b="1" i="1" dirty="0" smtClean="0"/>
              <a:t> (развивают </a:t>
            </a:r>
            <a:r>
              <a:rPr lang="ru-RU" sz="2800" b="1" i="1" dirty="0" smtClean="0"/>
              <a:t> </a:t>
            </a:r>
            <a:r>
              <a:rPr lang="ru-RU" sz="2800" b="1" i="1" dirty="0" smtClean="0"/>
              <a:t>наблюдательность и внимание</a:t>
            </a:r>
            <a:r>
              <a:rPr lang="ru-RU" sz="2800" b="1" i="1" dirty="0" smtClean="0"/>
              <a:t>)</a:t>
            </a:r>
          </a:p>
          <a:p>
            <a:r>
              <a:rPr lang="ru-RU" sz="2800" b="1" dirty="0" smtClean="0"/>
              <a:t>Задания на применение основных логических </a:t>
            </a:r>
            <a:r>
              <a:rPr lang="ru-RU" sz="2800" b="1" dirty="0" smtClean="0"/>
              <a:t>операций ( </a:t>
            </a:r>
            <a:r>
              <a:rPr lang="ru-RU" sz="2800" b="1" i="1" dirty="0" smtClean="0"/>
              <a:t>на абстрагирование, на обобщение, </a:t>
            </a:r>
            <a:r>
              <a:rPr lang="ru-RU" sz="2800" b="1" i="1" dirty="0" smtClean="0"/>
              <a:t>на </a:t>
            </a:r>
            <a:r>
              <a:rPr lang="ru-RU" sz="2800" b="1" i="1" dirty="0" smtClean="0"/>
              <a:t>конкретизацию,  </a:t>
            </a:r>
            <a:r>
              <a:rPr lang="ru-RU" sz="2800" b="1" i="1" dirty="0" smtClean="0"/>
              <a:t>на </a:t>
            </a:r>
            <a:r>
              <a:rPr lang="ru-RU" sz="2800" b="1" i="1" dirty="0" smtClean="0"/>
              <a:t>классификацию, на </a:t>
            </a:r>
            <a:r>
              <a:rPr lang="ru-RU" sz="2800" b="1" i="1" dirty="0" smtClean="0"/>
              <a:t>установление связей между </a:t>
            </a:r>
            <a:r>
              <a:rPr lang="ru-RU" sz="2800" b="1" i="1" dirty="0" smtClean="0"/>
              <a:t>понятиями)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Задания </a:t>
            </a:r>
            <a:r>
              <a:rPr lang="ru-RU" b="1" dirty="0" smtClean="0"/>
              <a:t>на сравнение и систематизацию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072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/>
              <a:t>Большое влияние на умственное развитие учащихся оказывают задания, требующие сравнения, систематизации и обобщения уже изученного материала. Например, в таблице </a:t>
            </a:r>
            <a:r>
              <a:rPr lang="ru-RU" sz="2000" b="1" dirty="0" smtClean="0"/>
              <a:t> </a:t>
            </a:r>
            <a:r>
              <a:rPr lang="ru-RU" sz="2000" b="1" dirty="0" smtClean="0"/>
              <a:t>представлены результаты сравнения гравитационных и электростатических сил.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00372"/>
          <a:ext cx="8501122" cy="344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Общие свойства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Различия</a:t>
                      </a:r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Times New Roman"/>
                        </a:rPr>
                        <a:t>1. Силы центральные.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Times New Roman"/>
                        </a:rPr>
                        <a:t>1. Различна природа сил.</a:t>
                      </a:r>
                    </a:p>
                  </a:txBody>
                  <a:tcPr marL="68580" marR="68580" marT="0" marB="0"/>
                </a:tc>
              </a:tr>
              <a:tr h="61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Times New Roman"/>
                        </a:rPr>
                        <a:t>2. Одинаково изменяются с расстоянием.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Times New Roman"/>
                        </a:rPr>
                        <a:t>2. Электромагнитные силы в 1039 раза больше сил тяготения.</a:t>
                      </a:r>
                    </a:p>
                  </a:txBody>
                  <a:tcPr marL="68580" marR="68580" marT="0" marB="0"/>
                </a:tc>
              </a:tr>
              <a:tr h="614367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Универсальны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Times New Roman"/>
                        </a:rPr>
                        <a:t>3. Электромагнитные силы проявляют себя и как силы притяжения, и как силы отталкивания, гравитационные силы </a:t>
                      </a:r>
                      <a:r>
                        <a:rPr lang="ru-RU" sz="1800" b="1" i="1" dirty="0" smtClean="0">
                          <a:latin typeface="Calibri"/>
                          <a:ea typeface="Calibri"/>
                          <a:cs typeface="Times New Roman"/>
                        </a:rPr>
                        <a:t>— как  </a:t>
                      </a:r>
                      <a:r>
                        <a:rPr lang="ru-RU" sz="1800" b="1" i="1" dirty="0">
                          <a:latin typeface="Calibri"/>
                          <a:ea typeface="Calibri"/>
                          <a:cs typeface="Times New Roman"/>
                        </a:rPr>
                        <a:t>силы притяжения.</a:t>
                      </a:r>
                    </a:p>
                  </a:txBody>
                  <a:tcPr marL="68580" marR="68580" marT="0" marB="0"/>
                </a:tc>
              </a:tr>
              <a:tr h="61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Times New Roman"/>
                        </a:rPr>
                        <a:t>4. Справедливы для точечных зарядов и масс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З</a:t>
            </a:r>
            <a:r>
              <a:rPr lang="ru-RU" sz="3600" b="1" dirty="0" smtClean="0"/>
              <a:t>адачи</a:t>
            </a:r>
            <a:r>
              <a:rPr lang="ru-RU" sz="3600" b="1" dirty="0" smtClean="0"/>
              <a:t>, в которых в решении заранее заложена ошибка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143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Для развития наблюдательности, внимания и памяти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Молекулярная физика и термодинамика: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  А)               </a:t>
            </a:r>
            <a:r>
              <a:rPr lang="en-US" dirty="0" smtClean="0"/>
              <a:t>B</a:t>
            </a:r>
            <a:r>
              <a:rPr lang="ru-RU" dirty="0" smtClean="0"/>
              <a:t>)  </a:t>
            </a:r>
            <a:r>
              <a:rPr lang="en-US" dirty="0" smtClean="0"/>
              <a:t>p</a:t>
            </a:r>
            <a:r>
              <a:rPr lang="ru-RU" dirty="0" smtClean="0"/>
              <a:t> =                </a:t>
            </a:r>
            <a:r>
              <a:rPr lang="en-US" dirty="0" smtClean="0"/>
              <a:t>C</a:t>
            </a:r>
            <a:r>
              <a:rPr lang="ru-RU" dirty="0" smtClean="0"/>
              <a:t>)              </a:t>
            </a:r>
            <a:r>
              <a:rPr lang="en-US" dirty="0" smtClean="0"/>
              <a:t>D</a:t>
            </a:r>
            <a:r>
              <a:rPr lang="ru-RU" dirty="0" smtClean="0"/>
              <a:t>)   </a:t>
            </a:r>
            <a:r>
              <a:rPr lang="en-US" dirty="0" smtClean="0"/>
              <a:t>U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ru-RU" dirty="0" smtClean="0"/>
              <a:t>     </a:t>
            </a:r>
            <a:r>
              <a:rPr lang="en-US" dirty="0" smtClean="0"/>
              <a:t>     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E)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             </a:t>
            </a:r>
            <a:r>
              <a:rPr lang="en-US" dirty="0" smtClean="0"/>
              <a:t>F)  </a:t>
            </a:r>
            <a:r>
              <a:rPr lang="ru-RU" dirty="0" smtClean="0"/>
              <a:t>  </a:t>
            </a:r>
            <a:r>
              <a:rPr lang="en-US" dirty="0" smtClean="0"/>
              <a:t>          </a:t>
            </a:r>
            <a:r>
              <a:rPr lang="ru-RU" dirty="0" smtClean="0"/>
              <a:t>   </a:t>
            </a:r>
            <a:r>
              <a:rPr lang="en-US" dirty="0" smtClean="0"/>
              <a:t> J)  A =  p∙ V²  </a:t>
            </a:r>
            <a:r>
              <a:rPr lang="ru-RU" dirty="0" smtClean="0"/>
              <a:t> </a:t>
            </a:r>
            <a:r>
              <a:rPr lang="en-US" dirty="0" smtClean="0"/>
              <a:t>H) Q = </a:t>
            </a:r>
            <a:r>
              <a:rPr lang="en-US" dirty="0" err="1" smtClean="0"/>
              <a:t>c∆m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K)              L)U = Q + ∆A   M)  E = RT    S)   n =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N</a:t>
            </a:r>
            <a:r>
              <a:rPr lang="ru-RU" dirty="0" smtClean="0"/>
              <a:t>)  </a:t>
            </a:r>
            <a:r>
              <a:rPr lang="el-GR" dirty="0" smtClean="0"/>
              <a:t>γ</a:t>
            </a:r>
            <a:r>
              <a:rPr lang="en-US" dirty="0" smtClean="0"/>
              <a:t>=m₀:</a:t>
            </a:r>
            <a:r>
              <a:rPr lang="el-GR" dirty="0" smtClean="0"/>
              <a:t>ρ</a:t>
            </a:r>
            <a:r>
              <a:rPr lang="ru-RU" dirty="0" smtClean="0"/>
              <a:t>   </a:t>
            </a:r>
            <a:r>
              <a:rPr lang="en-US" dirty="0" smtClean="0"/>
              <a:t>O</a:t>
            </a:r>
            <a:r>
              <a:rPr lang="ru-RU" dirty="0" smtClean="0"/>
              <a:t>) </a:t>
            </a:r>
            <a:r>
              <a:rPr lang="en-US" dirty="0" smtClean="0"/>
              <a:t>p=</a:t>
            </a:r>
            <a:r>
              <a:rPr lang="en-US" dirty="0" err="1" smtClean="0"/>
              <a:t>nT:k</a:t>
            </a:r>
            <a:r>
              <a:rPr lang="ru-RU" dirty="0" smtClean="0"/>
              <a:t> </a:t>
            </a:r>
            <a:r>
              <a:rPr lang="en-US" dirty="0" smtClean="0"/>
              <a:t>   P</a:t>
            </a:r>
            <a:r>
              <a:rPr lang="ru-RU" dirty="0" smtClean="0"/>
              <a:t>)</a:t>
            </a:r>
            <a:r>
              <a:rPr lang="en-US" dirty="0" smtClean="0"/>
              <a:t>c= </a:t>
            </a:r>
            <a:r>
              <a:rPr lang="en-US" dirty="0" err="1" smtClean="0"/>
              <a:t>Q·T:m</a:t>
            </a:r>
            <a:r>
              <a:rPr lang="en-US" dirty="0" smtClean="0"/>
              <a:t>  </a:t>
            </a:r>
            <a:r>
              <a:rPr lang="ru-RU" dirty="0" smtClean="0"/>
              <a:t>  </a:t>
            </a:r>
            <a:r>
              <a:rPr lang="en-US" dirty="0" smtClean="0"/>
              <a:t>R</a:t>
            </a:r>
            <a:r>
              <a:rPr lang="ru-RU" dirty="0" smtClean="0"/>
              <a:t>) </a:t>
            </a:r>
            <a:r>
              <a:rPr lang="en-US" dirty="0" smtClean="0"/>
              <a:t>ŋ= 1+Ț₂:Ț₁</a:t>
            </a:r>
            <a:endParaRPr lang="ru-RU" dirty="0" smtClean="0"/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500306"/>
            <a:ext cx="895350" cy="62865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428868"/>
            <a:ext cx="928694" cy="71438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500306"/>
            <a:ext cx="928694" cy="500066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428868"/>
            <a:ext cx="1071570" cy="642942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714752"/>
            <a:ext cx="928694" cy="500066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643314"/>
            <a:ext cx="1214446" cy="542926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3714752"/>
            <a:ext cx="467594" cy="428628"/>
          </a:xfrm>
          <a:prstGeom prst="rect">
            <a:avLst/>
          </a:prstGeom>
          <a:noFill/>
        </p:spPr>
      </p:pic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929198"/>
            <a:ext cx="857256" cy="428628"/>
          </a:xfrm>
          <a:prstGeom prst="rect">
            <a:avLst/>
          </a:prstGeom>
          <a:noFill/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857760"/>
            <a:ext cx="28575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Задания </a:t>
            </a:r>
            <a:r>
              <a:rPr lang="ru-RU" sz="3600" b="1" dirty="0" smtClean="0"/>
              <a:t>«с поиском предметов (понятий)»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1149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b="1" dirty="0" smtClean="0"/>
              <a:t>Для развития наблюдательности, внимания и памяти </a:t>
            </a:r>
            <a:endParaRPr lang="en-US" sz="2800" b="1" dirty="0" smtClean="0"/>
          </a:p>
          <a:p>
            <a:pPr>
              <a:buNone/>
            </a:pPr>
            <a:r>
              <a:rPr lang="ru-RU" sz="1800" dirty="0" smtClean="0"/>
              <a:t>Подсчитать, сколько раз встречаются физические величины:</a:t>
            </a:r>
            <a:r>
              <a:rPr lang="en-US" sz="1800" dirty="0" smtClean="0"/>
              <a:t>  a, p, S, t, F, m, V, N, R, V   </a:t>
            </a:r>
            <a:r>
              <a:rPr lang="ru-RU" sz="1800" dirty="0" smtClean="0"/>
              <a:t>в</a:t>
            </a:r>
            <a:r>
              <a:rPr lang="en-US" sz="1800" dirty="0" smtClean="0"/>
              <a:t> </a:t>
            </a:r>
            <a:r>
              <a:rPr lang="ru-RU" sz="1800" dirty="0" smtClean="0"/>
              <a:t>таблице</a:t>
            </a:r>
            <a:r>
              <a:rPr lang="en-US" sz="1800" dirty="0" smtClean="0"/>
              <a:t>?  </a:t>
            </a:r>
            <a:r>
              <a:rPr lang="ru-RU" sz="1800" dirty="0" smtClean="0"/>
              <a:t>Назовите данные величины, дайте им определение и раскройте их физический смысл, назовите единицы их измерения. 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              </a:t>
            </a:r>
            <a:r>
              <a:rPr lang="en-US" dirty="0" smtClean="0"/>
              <a:t>V	 S	t	v	N	p	S	t</a:t>
            </a:r>
          </a:p>
          <a:p>
            <a:pPr>
              <a:buNone/>
            </a:pPr>
            <a:r>
              <a:rPr lang="en-US" dirty="0" smtClean="0"/>
              <a:t>        S	V	S	</a:t>
            </a:r>
            <a:r>
              <a:rPr lang="en-US" dirty="0" err="1" smtClean="0"/>
              <a:t>S</a:t>
            </a:r>
            <a:r>
              <a:rPr lang="en-US" dirty="0" smtClean="0"/>
              <a:t>	F	</a:t>
            </a:r>
            <a:r>
              <a:rPr lang="en-US" dirty="0" err="1" smtClean="0"/>
              <a:t>F</a:t>
            </a:r>
            <a:r>
              <a:rPr lang="en-US" dirty="0" smtClean="0"/>
              <a:t>	V	S</a:t>
            </a:r>
          </a:p>
          <a:p>
            <a:pPr>
              <a:buNone/>
            </a:pPr>
            <a:r>
              <a:rPr lang="en-US" dirty="0" smtClean="0"/>
              <a:t>       m	t	p	S	R	V	F	S</a:t>
            </a:r>
          </a:p>
          <a:p>
            <a:pPr>
              <a:buNone/>
            </a:pPr>
            <a:r>
              <a:rPr lang="en-US" dirty="0" smtClean="0"/>
              <a:t>        V	S	a	</a:t>
            </a:r>
            <a:r>
              <a:rPr lang="en-US" dirty="0" err="1" smtClean="0"/>
              <a:t>a</a:t>
            </a:r>
            <a:r>
              <a:rPr lang="en-US" dirty="0" smtClean="0"/>
              <a:t>	S	</a:t>
            </a:r>
            <a:r>
              <a:rPr lang="en-US" dirty="0" err="1" smtClean="0"/>
              <a:t>S</a:t>
            </a:r>
            <a:r>
              <a:rPr lang="en-US" dirty="0" smtClean="0"/>
              <a:t>	</a:t>
            </a:r>
            <a:r>
              <a:rPr lang="en-US" dirty="0" err="1" smtClean="0"/>
              <a:t>S</a:t>
            </a:r>
            <a:r>
              <a:rPr lang="en-US" dirty="0" smtClean="0"/>
              <a:t>	m</a:t>
            </a:r>
          </a:p>
          <a:p>
            <a:pPr>
              <a:buNone/>
            </a:pPr>
            <a:r>
              <a:rPr lang="en-US" dirty="0" smtClean="0"/>
              <a:t>        S	p	t	S	R	F	R	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143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>Найти слова, обозначающие физические   термины, соответственно указанным ниже вопросом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6"/>
          <a:ext cx="857256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542926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	Р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О	К	В	П	Л	А	В	Е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	М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Н	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А	З	С	Й	Л	И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	Е	В	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Т	А	О	Е	Е	Н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	И	Е	С	Т	Р	П	Г	И	В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	Я	О	К	Я	Я	Р	О	Т	Л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	Д	Т	Т	Е	Д	Е	Т	А	Е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	Р	Я	Н	И	З	Р	И	М	Н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	А	Ж	Е	Т	Р	Ь	Я	Е	И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	Е	Р	М	Е	Т	Н	И	А	Л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	Е	П	М	А	Р	Е	Е	С	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6540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Вопросы  к задаче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5007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Единица измерения сопротивления.</a:t>
            </a:r>
          </a:p>
          <a:p>
            <a:pPr>
              <a:buNone/>
            </a:pPr>
            <a:r>
              <a:rPr lang="ru-RU" dirty="0" smtClean="0"/>
              <a:t>Переход вещества из твердого состояния в жидкое.</a:t>
            </a:r>
          </a:p>
          <a:p>
            <a:pPr>
              <a:buNone/>
            </a:pPr>
            <a:r>
              <a:rPr lang="ru-RU" dirty="0" smtClean="0"/>
              <a:t>Сила, всегда направленная против направления скорости движения.</a:t>
            </a:r>
          </a:p>
          <a:p>
            <a:pPr>
              <a:buNone/>
            </a:pPr>
            <a:r>
              <a:rPr lang="ru-RU" dirty="0" smtClean="0"/>
              <a:t>Перенос энергии струями жидкости или газа.</a:t>
            </a:r>
          </a:p>
          <a:p>
            <a:pPr>
              <a:buNone/>
            </a:pPr>
            <a:r>
              <a:rPr lang="ru-RU" dirty="0" smtClean="0"/>
              <a:t>Упорядоченное движение заряженных частиц.</a:t>
            </a:r>
          </a:p>
          <a:p>
            <a:pPr>
              <a:buNone/>
            </a:pPr>
            <a:r>
              <a:rPr lang="ru-RU" dirty="0" smtClean="0"/>
              <a:t>Помеха движущемуся заряду.</a:t>
            </a:r>
          </a:p>
          <a:p>
            <a:pPr>
              <a:buNone/>
            </a:pPr>
            <a:r>
              <a:rPr lang="ru-RU" dirty="0" smtClean="0"/>
              <a:t>Работа по перемещению заряда.</a:t>
            </a:r>
          </a:p>
          <a:p>
            <a:pPr>
              <a:buNone/>
            </a:pPr>
            <a:r>
              <a:rPr lang="ru-RU" dirty="0" smtClean="0"/>
              <a:t>Единица изменения мощности.</a:t>
            </a:r>
          </a:p>
          <a:p>
            <a:pPr>
              <a:buNone/>
            </a:pPr>
            <a:r>
              <a:rPr lang="ru-RU" dirty="0" smtClean="0"/>
              <a:t>Прибор для измерения силы тока.</a:t>
            </a:r>
          </a:p>
          <a:p>
            <a:pPr>
              <a:buNone/>
            </a:pPr>
            <a:r>
              <a:rPr lang="ru-RU" dirty="0" smtClean="0"/>
              <a:t>Единица измерения длины волны.</a:t>
            </a:r>
          </a:p>
          <a:p>
            <a:pPr>
              <a:buNone/>
            </a:pPr>
            <a:r>
              <a:rPr lang="ru-RU" dirty="0" smtClean="0"/>
              <a:t>Что собой представляет электрическое поле.</a:t>
            </a:r>
          </a:p>
          <a:p>
            <a:pPr>
              <a:buNone/>
            </a:pPr>
            <a:r>
              <a:rPr lang="ru-RU" dirty="0" smtClean="0"/>
              <a:t>Единица  измерения силы тока.</a:t>
            </a:r>
          </a:p>
          <a:p>
            <a:pPr>
              <a:buNone/>
            </a:pPr>
            <a:r>
              <a:rPr lang="ru-RU" dirty="0" smtClean="0"/>
              <a:t>Количественная мера взаимодействия тел.</a:t>
            </a:r>
          </a:p>
          <a:p>
            <a:pPr>
              <a:buNone/>
            </a:pPr>
            <a:r>
              <a:rPr lang="ru-RU" dirty="0" smtClean="0"/>
              <a:t>Физик, сформулировавший изобарический закон.</a:t>
            </a:r>
          </a:p>
          <a:p>
            <a:pPr>
              <a:buNone/>
            </a:pPr>
            <a:r>
              <a:rPr lang="ru-RU" dirty="0" smtClean="0"/>
              <a:t>Силу тока определяет ……, прошедший через поперечное сечение проводника в единицу времени.</a:t>
            </a:r>
          </a:p>
          <a:p>
            <a:pPr>
              <a:buNone/>
            </a:pPr>
            <a:r>
              <a:rPr lang="ru-RU" b="1" i="1" dirty="0" smtClean="0"/>
              <a:t>Из оставшихся букв необходимо получить слово.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00240"/>
            <a:ext cx="2885044" cy="302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0715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Методы  алгоритмизации проблемного обучения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Для </a:t>
            </a:r>
            <a:r>
              <a:rPr lang="ru-RU" dirty="0" smtClean="0"/>
              <a:t>построения алгоритма решений той или иной проблемы нужно знать наиболее рациональный способ ее решения. Рациональным способом решения владеют самые способные </a:t>
            </a:r>
            <a:r>
              <a:rPr lang="ru-RU" dirty="0" smtClean="0"/>
              <a:t>учащиеся (учитель). </a:t>
            </a:r>
            <a:r>
              <a:rPr lang="ru-RU" dirty="0" smtClean="0"/>
              <a:t>Поэтому для описания алгоритма решения проблемы учитывается путь его получения этими </a:t>
            </a:r>
            <a:r>
              <a:rPr lang="ru-RU" dirty="0" smtClean="0"/>
              <a:t>учащимися (иногда с дополнениями или поправками учителя) . </a:t>
            </a:r>
            <a:r>
              <a:rPr lang="ru-RU" dirty="0" smtClean="0"/>
              <a:t>Для остальных учащихся такой алгоритм будет служить образцом деятельности.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Памятка- алгоритм для решения задач по физике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786874" cy="542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662"/>
                <a:gridCol w="648212"/>
              </a:tblGrid>
              <a:tr h="5429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 материальной точки.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Прочитать условие и  сделать его анализ (записать «Дано» ).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Сделать схематичный рисунок по  условию</a:t>
                      </a:r>
                      <a:r>
                        <a:rPr lang="ru-RU" baseline="0" dirty="0" smtClean="0"/>
                        <a:t> и указать все силы действующие на каждое тело, указать направление  движения  тела и  его ускорения , если  оно есть  ( дополнить «Дано» чтобы оно соответствовало рисунку)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Выбрать направление осей координат так, чтобы направление одной из осей совпадало с направлением движения тела ( с вектором ускорения)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Записать 1 или 2 закон Ньютона в векторной форме.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Записать закон Ньютона в проекции на оси координат для каждого тела.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Исходя из физической природы сил, выразить силы через величины, от которых они зависят. Если в задаче требуется определить положение или скорость точки, то к полученным уравнениям динамики добавить кинетические уравнения.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Полученную систему уравнений решить относительно искомой величины.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проверить 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единицы измерения   искомой величины и записать ответ 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0,5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1,5</a:t>
                      </a:r>
                    </a:p>
                    <a:p>
                      <a:r>
                        <a:rPr lang="ru-RU" sz="1400" i="1" u="sng" dirty="0" smtClean="0"/>
                        <a:t>Итог</a:t>
                      </a:r>
                    </a:p>
                    <a:p>
                      <a:r>
                        <a:rPr lang="ru-RU" dirty="0" smtClean="0"/>
                        <a:t>10 б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Памятка- алгоритм для решения задач по физике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786874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662"/>
                <a:gridCol w="648212"/>
              </a:tblGrid>
              <a:tr h="5429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Теплота (первое начало термодинамики Q = U + A)</a:t>
                      </a:r>
                      <a:r>
                        <a:rPr lang="ru-RU" sz="22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задачах первой группы рассматривают такие явления, где в изолированной системе при взаимодействии тел изменяется лишь их внутренняя энергия без совершения работы над внешней средой.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Прочитать условие и  сделать его анализ (записать «Дано» 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изолированную систему,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сделать схематичный рисунок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aseline="0" dirty="0" smtClean="0"/>
                        <a:t>        ( дополнить «Дано» чтобы оно соответствовало рисунку)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3.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Установить у каких тел внутренняя энергия уменьшается ( тела охлаждаются),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у каких – возрастает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(происходит нагревание  тел).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Составить уравнение теплового баланса (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Q₁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Q₂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), при записи которого в выражении   под 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Q₁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понимать те тела, которые отдают тепло и охлаждаются,  а под 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Q₂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те тела, которые берут  тепло и  нагреваются. Там,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где  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 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выражается формулой  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cm(t₁ -t₂)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, нужно вычитать из 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большей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температуры  тела   меньшую.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Если нужно ,  расписать массу через 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m=V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Полученное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уравнение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решить относительно искомой величины.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проверить 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единицы измерения   искомой величины и записать ответ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0,5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0,5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0,5</a:t>
                      </a:r>
                    </a:p>
                    <a:p>
                      <a:r>
                        <a:rPr lang="ru-RU" dirty="0" smtClean="0"/>
                        <a:t>3</a:t>
                      </a:r>
                    </a:p>
                    <a:p>
                      <a:r>
                        <a:rPr lang="ru-RU" dirty="0" smtClean="0"/>
                        <a:t>1,5</a:t>
                      </a:r>
                    </a:p>
                    <a:p>
                      <a:r>
                        <a:rPr lang="ru-RU" sz="1400" i="1" u="sng" dirty="0" smtClean="0"/>
                        <a:t>Итог</a:t>
                      </a:r>
                    </a:p>
                    <a:p>
                      <a:r>
                        <a:rPr lang="ru-RU" dirty="0" smtClean="0"/>
                        <a:t>10 б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Цель инновационной </a:t>
            </a:r>
            <a:br>
              <a:rPr lang="ru-RU" b="1" dirty="0" smtClean="0"/>
            </a:br>
            <a:r>
              <a:rPr lang="ru-RU" b="1" dirty="0" smtClean="0"/>
              <a:t>деятельности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   создание условий для самоопределения и успешной самореализации ученика в образовательном процессе по физике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429132"/>
            <a:ext cx="2868553" cy="209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0722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К минусам данной инновации можно отнести  следующие: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972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Новые технологии связаны с огромными экономическими затратами, очевидна трудоемкость составления и разработки проблемных задач.</a:t>
            </a:r>
          </a:p>
          <a:p>
            <a:pPr lvl="0"/>
            <a:r>
              <a:rPr lang="ru-RU" dirty="0" smtClean="0"/>
              <a:t>Большой удельный  вес самостоятельной работы, что не очень сознательными учащимися  и учащимися 10 «Д» класса воспринимается, как </a:t>
            </a:r>
            <a:r>
              <a:rPr lang="ru-RU" dirty="0" err="1" smtClean="0"/>
              <a:t>предоставленность</a:t>
            </a:r>
            <a:r>
              <a:rPr lang="ru-RU" dirty="0" smtClean="0"/>
              <a:t> самим себе, как повод для безделья.</a:t>
            </a:r>
          </a:p>
          <a:p>
            <a:pPr lvl="0"/>
            <a:r>
              <a:rPr lang="ru-RU" dirty="0" smtClean="0"/>
              <a:t>Количество часов (2ч)  в 10 «Д» классе, не позволяет в полной мере использовать тренировочные задания, проблемные задачи для эффективного развития мыслительной деятельности учащихся.</a:t>
            </a:r>
          </a:p>
          <a:p>
            <a:pPr lvl="0"/>
            <a:r>
              <a:rPr lang="ru-RU" dirty="0" smtClean="0"/>
              <a:t>Недостаток компьютерной  и копировальной техники (пожелание: оборудовать кабинет физики 11 компьютерами).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К плюсам данной инновации можно отнести и следующие достижения: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14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Создан банк  тренировочных тестовых заданий (востребован учениками 10 «А» класса</a:t>
            </a:r>
            <a:r>
              <a:rPr lang="ru-RU" b="1" dirty="0" smtClean="0"/>
              <a:t>).</a:t>
            </a:r>
            <a:endParaRPr lang="en-US" b="1" dirty="0" smtClean="0"/>
          </a:p>
          <a:p>
            <a:pPr lvl="0"/>
            <a:r>
              <a:rPr lang="ru-RU" b="1" dirty="0" smtClean="0"/>
              <a:t>Создан банк памяток – алгоритмов решения задач по физике, и  памяток по выполнению лабораторных работ.</a:t>
            </a:r>
            <a:endParaRPr lang="ru-RU" b="1" dirty="0" smtClean="0"/>
          </a:p>
          <a:p>
            <a:pPr lvl="0"/>
            <a:r>
              <a:rPr lang="ru-RU" b="1" dirty="0" smtClean="0"/>
              <a:t>Наблюдается </a:t>
            </a:r>
            <a:r>
              <a:rPr lang="ru-RU" b="1" dirty="0" smtClean="0"/>
              <a:t>повышение уровня усвоения знаний по физике (в обоих классах).</a:t>
            </a:r>
          </a:p>
          <a:p>
            <a:pPr lvl="0"/>
            <a:r>
              <a:rPr lang="ru-RU" b="1" dirty="0" smtClean="0"/>
              <a:t>Повысилась педагогическая продуктивность уроков физики – результатом стало увеличение процента  качественной успеваемости обучающихся. </a:t>
            </a:r>
          </a:p>
          <a:p>
            <a:pPr lvl="0"/>
            <a:r>
              <a:rPr lang="ru-RU" b="1" dirty="0" smtClean="0"/>
              <a:t>Преодоление неуспеваемости обучающихся и повышение их познавательной мотивации.</a:t>
            </a:r>
          </a:p>
          <a:p>
            <a:pPr lvl="0"/>
            <a:r>
              <a:rPr lang="ru-RU" b="1" dirty="0" smtClean="0"/>
              <a:t>Понимание необходимости внедрения инноваций и формирование умений реализовывать эту готовность на практике.</a:t>
            </a:r>
          </a:p>
          <a:p>
            <a:pPr lvl="0"/>
            <a:r>
              <a:rPr lang="ru-RU" b="1" dirty="0" smtClean="0"/>
              <a:t>Формирование рефлексивной оценки собственной деятельности у всех участников проекта, а также умения проектировать свою последующую работу с учётом этой рефлексивной оценки.</a:t>
            </a:r>
          </a:p>
          <a:p>
            <a:pPr lvl="0"/>
            <a:r>
              <a:rPr lang="ru-RU" b="1" dirty="0" smtClean="0"/>
              <a:t>Сохранение и укрепление здоровья учащихся</a:t>
            </a:r>
            <a:r>
              <a:rPr lang="ru-RU" b="1" dirty="0" smtClean="0"/>
              <a:t>.</a:t>
            </a:r>
            <a:endParaRPr lang="ru-RU" b="1" dirty="0" smtClean="0"/>
          </a:p>
          <a:p>
            <a:pPr lvl="0"/>
            <a:r>
              <a:rPr lang="ru-RU" b="1" dirty="0" smtClean="0"/>
              <a:t>Помогает  устранять пробелы в знаниях учащихся  10 «А» класса, готовить детей к олимпиадам  и сдаче ЦТ.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 rot="-863214">
            <a:off x="179388" y="1700213"/>
            <a:ext cx="8066087" cy="200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внимание.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258888" y="5876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2400" b="1" u="sng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00438"/>
            <a:ext cx="3076575" cy="30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 инновационной</a:t>
            </a:r>
            <a:r>
              <a:rPr lang="ru-RU" dirty="0" smtClean="0"/>
              <a:t> </a:t>
            </a:r>
            <a:r>
              <a:rPr lang="ru-RU" b="1" dirty="0" smtClean="0"/>
              <a:t>деятельности учителя</a:t>
            </a:r>
            <a:r>
              <a:rPr lang="ru-RU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sz="4000" b="1" i="1" dirty="0" smtClean="0"/>
              <a:t>Изучить нормативные документы по  организации инновационной деятельности.</a:t>
            </a:r>
          </a:p>
          <a:p>
            <a:pPr lvl="0"/>
            <a:r>
              <a:rPr lang="ru-RU" sz="4000" b="1" i="1" dirty="0" smtClean="0"/>
              <a:t>Изучить литературу по теме проекта.  </a:t>
            </a:r>
          </a:p>
          <a:p>
            <a:pPr lvl="0"/>
            <a:r>
              <a:rPr lang="ru-RU" sz="4000" b="1" i="1" dirty="0" smtClean="0"/>
              <a:t>Разработать план работы по самообразованию по теме «Учебно-методическое и дидактическое  сопровождение учебно-воспитательного процесса на уроках  физики» и вести соответствующую работу.</a:t>
            </a:r>
          </a:p>
          <a:p>
            <a:pPr lvl="0"/>
            <a:r>
              <a:rPr lang="ru-RU" sz="4000" b="1" i="1" dirty="0" smtClean="0"/>
              <a:t>Принять участие в семинарах по теме инновационного проекта.  </a:t>
            </a:r>
          </a:p>
          <a:p>
            <a:pPr lvl="0"/>
            <a:r>
              <a:rPr lang="ru-RU" sz="4000" b="1" i="1" dirty="0" smtClean="0"/>
              <a:t>Сформировать учебно-дидактическое обеспечение внедрения проекта.</a:t>
            </a:r>
          </a:p>
          <a:p>
            <a:pPr lvl="0"/>
            <a:r>
              <a:rPr lang="ru-RU" sz="4000" b="1" i="1" dirty="0" smtClean="0"/>
              <a:t>Проанализировать состояние образовательного</a:t>
            </a:r>
          </a:p>
          <a:p>
            <a:pPr lvl="0">
              <a:buNone/>
            </a:pPr>
            <a:r>
              <a:rPr lang="ru-RU" sz="4000" b="1" i="1" dirty="0" smtClean="0"/>
              <a:t>     процесса по предмету в соответствии   с</a:t>
            </a:r>
          </a:p>
          <a:p>
            <a:pPr lvl="0">
              <a:buNone/>
            </a:pPr>
            <a:r>
              <a:rPr lang="ru-RU" sz="4000" b="1" i="1" dirty="0" smtClean="0"/>
              <a:t>     разработанными      критериями.</a:t>
            </a:r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715016"/>
            <a:ext cx="1191412" cy="9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7969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Метод проблемного обучения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5007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500" b="1" dirty="0" smtClean="0"/>
              <a:t>Данный  метод составляет </a:t>
            </a:r>
            <a:r>
              <a:rPr lang="ru-RU" sz="3500" b="1" dirty="0" smtClean="0"/>
              <a:t>органическую часть системы проблемного обучения. </a:t>
            </a:r>
            <a:endParaRPr lang="ru-RU" sz="3500" b="1" dirty="0" smtClean="0"/>
          </a:p>
          <a:p>
            <a:pPr>
              <a:buNone/>
            </a:pPr>
            <a:r>
              <a:rPr lang="ru-RU" sz="3500" b="1" dirty="0" smtClean="0"/>
              <a:t> </a:t>
            </a:r>
            <a:r>
              <a:rPr lang="ru-RU" sz="3500" b="1" dirty="0" smtClean="0"/>
              <a:t>   Основой </a:t>
            </a:r>
            <a:r>
              <a:rPr lang="ru-RU" sz="3500" b="1" dirty="0" smtClean="0"/>
              <a:t>метода проблемного обучения является создание ситуаций, </a:t>
            </a:r>
            <a:r>
              <a:rPr lang="ru-RU" sz="3500" b="1" dirty="0" smtClean="0"/>
              <a:t>формулировка </a:t>
            </a:r>
            <a:r>
              <a:rPr lang="ru-RU" sz="3500" b="1" dirty="0" smtClean="0"/>
              <a:t>проблем, подведение учащихся к проблеме. </a:t>
            </a:r>
            <a:endParaRPr lang="ru-RU" sz="3500" b="1" dirty="0" smtClean="0"/>
          </a:p>
          <a:p>
            <a:pPr>
              <a:buNone/>
            </a:pPr>
            <a:r>
              <a:rPr lang="ru-RU" sz="3500" b="1" dirty="0" smtClean="0"/>
              <a:t> </a:t>
            </a:r>
            <a:r>
              <a:rPr lang="ru-RU" sz="3500" b="1" dirty="0" smtClean="0"/>
              <a:t>   Проблемная </a:t>
            </a:r>
            <a:r>
              <a:rPr lang="ru-RU" sz="3500" b="1" dirty="0" smtClean="0"/>
              <a:t>ситуация включает эмоциональную, поисковую и волевую сторону. </a:t>
            </a:r>
            <a:endParaRPr lang="ru-RU" sz="3500" b="1" dirty="0" smtClean="0"/>
          </a:p>
          <a:p>
            <a:pPr>
              <a:buNone/>
            </a:pPr>
            <a:r>
              <a:rPr lang="ru-RU" sz="3500" b="1" dirty="0" smtClean="0"/>
              <a:t> </a:t>
            </a:r>
            <a:r>
              <a:rPr lang="ru-RU" sz="3500" b="1" dirty="0" smtClean="0"/>
              <a:t>   Ее </a:t>
            </a:r>
            <a:r>
              <a:rPr lang="ru-RU" sz="3500" b="1" dirty="0" smtClean="0"/>
              <a:t>задача — направить деятельность учащихся на максимальное овладение изучаемым материалом, обеспечить мотивационную сторону деятельности, вызвать интерес к ней.</a:t>
            </a:r>
          </a:p>
          <a:p>
            <a:pPr>
              <a:buNone/>
            </a:pPr>
            <a:r>
              <a:rPr lang="ru-RU" sz="35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0722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Работа по решению поставленных проблем требует от учащихся самостоятельности, нестандартности в подходе к решению, фантазии и творчества.</a:t>
            </a:r>
          </a:p>
          <a:p>
            <a:r>
              <a:rPr lang="ru-RU" b="1" dirty="0" smtClean="0"/>
              <a:t>Эта система охватывает все этапы урока: изложение нового материала, закрепление, обобщение, систематизацию ранее изученного, а также все виды деятельности: лабораторные, экспериментальные работы, решение задач, исследовательские экспериментальные задачи, а в некоторых случаях и выполнение домашних заданий.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М</a:t>
            </a:r>
            <a:r>
              <a:rPr lang="ru-RU" b="1" i="1" dirty="0" smtClean="0"/>
              <a:t>етоды </a:t>
            </a:r>
            <a:r>
              <a:rPr lang="ru-RU" b="1" i="1" dirty="0" smtClean="0"/>
              <a:t>обучения и воспитания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3"/>
          <a:ext cx="8786874" cy="544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82018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Традиционное обучение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Проблемное и развивающее  обучение </a:t>
                      </a:r>
                      <a:endParaRPr lang="ru-RU" sz="2400" dirty="0"/>
                    </a:p>
                  </a:txBody>
                  <a:tcPr/>
                </a:tc>
              </a:tr>
              <a:tr h="994232">
                <a:tc>
                  <a:txBody>
                    <a:bodyPr/>
                    <a:lstStyle/>
                    <a:p>
                      <a:pPr algn="l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учащихся  системой определённых знаний,</a:t>
                      </a:r>
                      <a:endParaRPr lang="ru-RU" sz="2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активизирует мыслительную деятельность учащихся,</a:t>
                      </a:r>
                      <a:endParaRPr lang="ru-RU" sz="2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9427">
                <a:tc>
                  <a:txBody>
                    <a:bodyPr/>
                    <a:lstStyle/>
                    <a:p>
                      <a:pPr algn="l"/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формирует познавательный интерес</a:t>
                      </a:r>
                      <a:endParaRPr lang="ru-RU" sz="2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27723">
                <a:tc>
                  <a:txBody>
                    <a:bodyPr/>
                    <a:lstStyle/>
                    <a:p>
                      <a:pPr algn="l"/>
                      <a:endParaRPr lang="ru-RU" sz="2000" b="1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создаёт предпосылки для развития памяти, внимания, логического мышления у учащихся</a:t>
                      </a:r>
                      <a:endParaRPr lang="ru-RU" sz="2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27723">
                <a:tc>
                  <a:txBody>
                    <a:bodyPr/>
                    <a:lstStyle/>
                    <a:p>
                      <a:pPr algn="l"/>
                      <a:endParaRPr lang="ru-RU" sz="2000" b="1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создаёт предпосылки для развития навыков анализа, синтеза, обобщения, классификации</a:t>
                      </a:r>
                      <a:endParaRPr lang="ru-RU" sz="2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796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Проблемно-поисковые методы обучения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/>
              <a:t>эффективны для  обучения учащихся в  классах физико-математического направления  и в классах филологического направления, </a:t>
            </a:r>
          </a:p>
          <a:p>
            <a:r>
              <a:rPr lang="ru-RU" b="1" dirty="0" smtClean="0"/>
              <a:t>организация учебного процесса базируется на принципе  </a:t>
            </a:r>
            <a:r>
              <a:rPr lang="ru-RU" b="1" dirty="0" err="1" smtClean="0"/>
              <a:t>проблемности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задачи позволяют ученикам сопоставить получаемый ими результат с ранее изученным материалом, сделать выводы, задуматься,</a:t>
            </a:r>
          </a:p>
          <a:p>
            <a:r>
              <a:rPr lang="ru-RU" b="1" dirty="0" smtClean="0"/>
              <a:t> задачи позволяют ученику даже со слабыми вычислительными навыками не только почувствовать сложность физических явлений, но и понять их суть, побудить его к самостоятельному решению проблемы, ее осмыслению, попытаться поставить себя на место изобретателя, испытать удовлетворение от интеллектуального труда.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1548</Words>
  <Application>Microsoft Office PowerPoint</Application>
  <PresentationFormat>Экран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 инновационной деятельности:</vt:lpstr>
      <vt:lpstr>Цель инновационной  деятельности учителя</vt:lpstr>
      <vt:lpstr> Задачи инновационной деятельности учителя: </vt:lpstr>
      <vt:lpstr>Слайд 4</vt:lpstr>
      <vt:lpstr>Метод проблемного обучения </vt:lpstr>
      <vt:lpstr>Слайд 6</vt:lpstr>
      <vt:lpstr>Слайд 7</vt:lpstr>
      <vt:lpstr>Методы обучения и воспитания</vt:lpstr>
      <vt:lpstr>Проблемно-поисковые методы обучения </vt:lpstr>
      <vt:lpstr> Способы постановки и решения учебных проблем. </vt:lpstr>
      <vt:lpstr> Задания на применение основных логических операций </vt:lpstr>
      <vt:lpstr> Задания на сравнение и систематизацию материала </vt:lpstr>
      <vt:lpstr>Задачи, в которых в решении заранее заложена ошибка</vt:lpstr>
      <vt:lpstr>Задания «с поиском предметов (понятий)»</vt:lpstr>
      <vt:lpstr>Найти слова, обозначающие физические   термины, соответственно указанным ниже вопросом</vt:lpstr>
      <vt:lpstr>Вопросы  к задаче</vt:lpstr>
      <vt:lpstr>Методы  алгоритмизации проблемного обучения</vt:lpstr>
      <vt:lpstr>Памятка- алгоритм для решения задач по физике</vt:lpstr>
      <vt:lpstr>Памятка- алгоритм для решения задач по физике</vt:lpstr>
      <vt:lpstr>Слайд 20</vt:lpstr>
      <vt:lpstr> К минусам данной инновации можно отнести  следующие: </vt:lpstr>
      <vt:lpstr> К плюсам данной инновации можно отнести и следующие достижения: 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HomeUser</dc:creator>
  <cp:lastModifiedBy>HomeUser</cp:lastModifiedBy>
  <cp:revision>29</cp:revision>
  <dcterms:created xsi:type="dcterms:W3CDTF">2012-03-23T15:19:25Z</dcterms:created>
  <dcterms:modified xsi:type="dcterms:W3CDTF">2012-03-30T06:38:31Z</dcterms:modified>
</cp:coreProperties>
</file>